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77"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0" d="100"/>
          <a:sy n="80"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41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56649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925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06213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418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54C80-263E-416B-A8E0-580EDEADCBDC}"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1806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498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188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54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63543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632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4/26/2020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1971387"/>
      </p:ext>
    </p:extLst>
  </p:cSld>
  <p:clrMap bg1="lt1" tx1="dk1" bg2="lt2" tx2="dk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awn.com/news/641175/gender-imbalance-pakistans-missing-wom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1502" y="533400"/>
            <a:ext cx="8825658" cy="3329581"/>
          </a:xfrm>
        </p:spPr>
        <p:txBody>
          <a:bodyPr>
            <a:normAutofit/>
          </a:bodyPr>
          <a:lstStyle/>
          <a:p>
            <a:pPr algn="ctr"/>
            <a:r>
              <a:rPr lang="en-US" sz="5300" b="1" dirty="0" smtClean="0">
                <a:solidFill>
                  <a:schemeClr val="tx1"/>
                </a:solidFill>
              </a:rPr>
              <a:t>Maternal Mortality </a:t>
            </a:r>
            <a:br>
              <a:rPr lang="en-US" sz="5300" b="1" dirty="0" smtClean="0">
                <a:solidFill>
                  <a:schemeClr val="tx1"/>
                </a:solidFill>
              </a:rPr>
            </a:br>
            <a:r>
              <a:rPr lang="en-US" sz="5300" b="1" dirty="0" smtClean="0">
                <a:solidFill>
                  <a:schemeClr val="tx1"/>
                </a:solidFill>
              </a:rPr>
              <a:t> &amp; Infant Mortality (Missing Women Fetus) in Pakistan</a:t>
            </a:r>
            <a:endParaRPr lang="en-US" sz="5300" b="1" dirty="0">
              <a:solidFill>
                <a:schemeClr val="tx1"/>
              </a:solidFill>
            </a:endParaRPr>
          </a:p>
        </p:txBody>
      </p:sp>
      <p:sp>
        <p:nvSpPr>
          <p:cNvPr id="3" name="Subtitle 2"/>
          <p:cNvSpPr>
            <a:spLocks noGrp="1"/>
          </p:cNvSpPr>
          <p:nvPr>
            <p:ph type="subTitle" idx="1"/>
          </p:nvPr>
        </p:nvSpPr>
        <p:spPr>
          <a:xfrm>
            <a:off x="1423639" y="6858000"/>
            <a:ext cx="9144000" cy="195146"/>
          </a:xfrm>
        </p:spPr>
        <p:txBody>
          <a:bodyPr>
            <a:normAutofit fontScale="32500" lnSpcReduction="20000"/>
          </a:bodyPr>
          <a:lstStyle/>
          <a:p>
            <a:endParaRPr lang="en-US" dirty="0"/>
          </a:p>
        </p:txBody>
      </p:sp>
    </p:spTree>
    <p:extLst>
      <p:ext uri="{BB962C8B-B14F-4D97-AF65-F5344CB8AC3E}">
        <p14:creationId xmlns:p14="http://schemas.microsoft.com/office/powerpoint/2010/main" val="303446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361648" y="6858000"/>
            <a:ext cx="10018713" cy="89210"/>
          </a:xfrm>
        </p:spPr>
        <p:txBody>
          <a:bodyPr>
            <a:normAutofit fontScale="90000"/>
          </a:bodyPr>
          <a:lstStyle/>
          <a:p>
            <a:endParaRPr lang="en-US" dirty="0"/>
          </a:p>
        </p:txBody>
      </p:sp>
      <p:sp>
        <p:nvSpPr>
          <p:cNvPr id="3" name="Content Placeholder 2"/>
          <p:cNvSpPr>
            <a:spLocks noGrp="1"/>
          </p:cNvSpPr>
          <p:nvPr>
            <p:ph idx="1"/>
          </p:nvPr>
        </p:nvSpPr>
        <p:spPr>
          <a:xfrm>
            <a:off x="468353" y="613318"/>
            <a:ext cx="11140066" cy="6333892"/>
          </a:xfrm>
        </p:spPr>
        <p:txBody>
          <a:bodyPr>
            <a:normAutofit fontScale="70000" lnSpcReduction="20000"/>
          </a:bodyPr>
          <a:lstStyle/>
          <a:p>
            <a:pPr marL="0" indent="0" algn="just">
              <a:buNone/>
            </a:pPr>
            <a:r>
              <a:rPr lang="en-US" b="1" dirty="0"/>
              <a:t>	</a:t>
            </a:r>
            <a:r>
              <a:rPr lang="en-US" sz="3600" dirty="0" smtClean="0"/>
              <a:t>The </a:t>
            </a:r>
            <a:r>
              <a:rPr lang="en-US" sz="3600" b="1" dirty="0"/>
              <a:t>ratio seems unbelievable</a:t>
            </a:r>
            <a:r>
              <a:rPr lang="en-US" sz="3600" dirty="0"/>
              <a:t>: according to a US study, the </a:t>
            </a:r>
            <a:r>
              <a:rPr lang="en-US" sz="3600" b="1" dirty="0"/>
              <a:t>proportion of men and women in Pakistan is 111 men per 100 women </a:t>
            </a:r>
            <a:r>
              <a:rPr lang="en-US" sz="3600" dirty="0"/>
              <a:t>— fully 11 men more for every 100 women. This makes it one of the </a:t>
            </a:r>
            <a:r>
              <a:rPr lang="en-US" sz="3600" b="1" dirty="0"/>
              <a:t>most unequal and unusual sex ratios </a:t>
            </a:r>
            <a:r>
              <a:rPr lang="en-US" sz="3600" dirty="0"/>
              <a:t>in the world</a:t>
            </a:r>
            <a:r>
              <a:rPr lang="en-US" sz="3600" dirty="0" smtClean="0"/>
              <a:t>.</a:t>
            </a:r>
          </a:p>
          <a:p>
            <a:pPr marL="0" indent="0" algn="just">
              <a:buNone/>
            </a:pPr>
            <a:r>
              <a:rPr lang="en-US" sz="3600" dirty="0" smtClean="0"/>
              <a:t>	</a:t>
            </a:r>
          </a:p>
          <a:p>
            <a:pPr marL="0" indent="0" algn="just">
              <a:buNone/>
            </a:pPr>
            <a:r>
              <a:rPr lang="en-US" sz="3600" dirty="0"/>
              <a:t>	</a:t>
            </a:r>
            <a:r>
              <a:rPr lang="en-US" sz="3600" dirty="0" smtClean="0"/>
              <a:t>This </a:t>
            </a:r>
            <a:r>
              <a:rPr lang="en-US" sz="3600" dirty="0"/>
              <a:t>discrepancy is </a:t>
            </a:r>
            <a:r>
              <a:rPr lang="en-US" sz="3600" b="1" dirty="0"/>
              <a:t>particularly obvious among people over 50</a:t>
            </a:r>
            <a:r>
              <a:rPr lang="en-US" sz="3600" dirty="0"/>
              <a:t>, where men account for 7.1 per cent of the country’s total population, and women for less than five per cent, apparently </a:t>
            </a:r>
            <a:r>
              <a:rPr lang="en-US" sz="3600" b="1" dirty="0"/>
              <a:t>reflecting the fact that women are dying in much larger numbers at younger ages (or that their births and deaths are not always documented).</a:t>
            </a:r>
            <a:r>
              <a:rPr lang="en-US" sz="3600" dirty="0"/>
              <a:t> </a:t>
            </a:r>
            <a:endParaRPr lang="en-US" sz="3600" dirty="0" smtClean="0"/>
          </a:p>
          <a:p>
            <a:pPr marL="0" indent="0" algn="just">
              <a:buNone/>
            </a:pPr>
            <a:r>
              <a:rPr lang="en-US" sz="3600" dirty="0"/>
              <a:t>	</a:t>
            </a:r>
            <a:endParaRPr lang="en-US" sz="3600" dirty="0" smtClean="0"/>
          </a:p>
          <a:p>
            <a:pPr marL="0" indent="0" algn="just">
              <a:buNone/>
            </a:pPr>
            <a:r>
              <a:rPr lang="en-US" sz="3600" dirty="0"/>
              <a:t>	</a:t>
            </a:r>
            <a:r>
              <a:rPr lang="en-US" sz="3600" dirty="0" smtClean="0"/>
              <a:t>It can be argued that the </a:t>
            </a:r>
            <a:r>
              <a:rPr lang="en-US" sz="3600" b="1" dirty="0" smtClean="0"/>
              <a:t>inverse ratio </a:t>
            </a:r>
            <a:r>
              <a:rPr lang="en-US" sz="3600" dirty="0" smtClean="0"/>
              <a:t>is at least partially responsible for the </a:t>
            </a:r>
            <a:r>
              <a:rPr lang="en-US" sz="3600" b="1" dirty="0" smtClean="0"/>
              <a:t>prevalent negative attitudes and mindset </a:t>
            </a:r>
            <a:r>
              <a:rPr lang="en-US" sz="3600" dirty="0" smtClean="0"/>
              <a:t>towards women, their secondary status, and the continuation of laws and policies that negate women’s personhood and rights. </a:t>
            </a:r>
          </a:p>
          <a:p>
            <a:pPr marL="0" indent="0" algn="just">
              <a:buNone/>
            </a:pPr>
            <a:r>
              <a:rPr lang="en-US" sz="3600" dirty="0" smtClean="0"/>
              <a:t>	</a:t>
            </a:r>
          </a:p>
          <a:p>
            <a:pPr marL="0" indent="0" algn="just">
              <a:buNone/>
            </a:pPr>
            <a:r>
              <a:rPr lang="en-US" sz="3600" dirty="0"/>
              <a:t>	</a:t>
            </a:r>
            <a:r>
              <a:rPr lang="en-US" sz="3600" dirty="0" smtClean="0"/>
              <a:t>The reasons for the anomalous ratio need to be probed, including those that impact women’s lives.</a:t>
            </a:r>
          </a:p>
          <a:p>
            <a:pPr marL="0" indent="0" algn="just">
              <a:buNone/>
            </a:pPr>
            <a:endParaRPr lang="en-US" sz="2400" dirty="0" smtClean="0"/>
          </a:p>
          <a:p>
            <a:pPr marL="0" indent="0" algn="just">
              <a:buNone/>
            </a:pPr>
            <a:r>
              <a:rPr lang="en-US" sz="2600" dirty="0" smtClean="0"/>
              <a:t>	</a:t>
            </a:r>
            <a:endParaRPr lang="en-US" sz="2600" dirty="0"/>
          </a:p>
        </p:txBody>
      </p:sp>
    </p:spTree>
    <p:extLst>
      <p:ext uri="{BB962C8B-B14F-4D97-AF65-F5344CB8AC3E}">
        <p14:creationId xmlns:p14="http://schemas.microsoft.com/office/powerpoint/2010/main" val="2112030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858000"/>
            <a:ext cx="8761413" cy="163756"/>
          </a:xfrm>
        </p:spPr>
        <p:txBody>
          <a:bodyPr>
            <a:normAutofit fontScale="90000"/>
          </a:bodyPr>
          <a:lstStyle/>
          <a:p>
            <a:endParaRPr lang="en-US"/>
          </a:p>
        </p:txBody>
      </p:sp>
      <p:sp>
        <p:nvSpPr>
          <p:cNvPr id="3" name="Content Placeholder 2"/>
          <p:cNvSpPr>
            <a:spLocks noGrp="1"/>
          </p:cNvSpPr>
          <p:nvPr>
            <p:ph idx="1"/>
          </p:nvPr>
        </p:nvSpPr>
        <p:spPr>
          <a:xfrm>
            <a:off x="838200" y="635620"/>
            <a:ext cx="10515600" cy="5541343"/>
          </a:xfrm>
        </p:spPr>
        <p:txBody>
          <a:bodyPr>
            <a:normAutofit/>
          </a:bodyPr>
          <a:lstStyle/>
          <a:p>
            <a:pPr marL="0" indent="0" algn="just">
              <a:buNone/>
            </a:pPr>
            <a:r>
              <a:rPr lang="en-US" dirty="0" smtClean="0"/>
              <a:t>	</a:t>
            </a:r>
            <a:r>
              <a:rPr lang="en-US" sz="2400" dirty="0" smtClean="0"/>
              <a:t>Only </a:t>
            </a:r>
            <a:r>
              <a:rPr lang="en-US" sz="2400" b="1" dirty="0" smtClean="0"/>
              <a:t>two other countries </a:t>
            </a:r>
            <a:r>
              <a:rPr lang="en-US" sz="2400" dirty="0" smtClean="0"/>
              <a:t>in </a:t>
            </a:r>
            <a:r>
              <a:rPr lang="en-US" sz="2400" dirty="0"/>
              <a:t>the world have similar inverse sex ratios — </a:t>
            </a:r>
            <a:r>
              <a:rPr lang="en-US" sz="2400" b="1" dirty="0"/>
              <a:t>India and China</a:t>
            </a:r>
            <a:r>
              <a:rPr lang="en-US" sz="2400" dirty="0"/>
              <a:t>. Like Pakistan, they too have a </a:t>
            </a:r>
            <a:r>
              <a:rPr lang="en-US" sz="2400" b="1" dirty="0"/>
              <a:t>marked preference for sons,</a:t>
            </a:r>
            <a:r>
              <a:rPr lang="en-US" sz="2400" dirty="0"/>
              <a:t> considered a prime reason for high population growth. Pakistan’s own data states that the overall sex ratio is 102 men per 100 women, which the publication itself considers implausibly high, attributing it to a </a:t>
            </a:r>
            <a:r>
              <a:rPr lang="en-US" sz="2400" b="1" dirty="0"/>
              <a:t>tendency to under-report women</a:t>
            </a:r>
            <a:r>
              <a:rPr lang="en-US" sz="2400" dirty="0" smtClean="0"/>
              <a:t>.</a:t>
            </a:r>
          </a:p>
          <a:p>
            <a:pPr marL="0" indent="0" algn="just">
              <a:buNone/>
            </a:pPr>
            <a:r>
              <a:rPr lang="en-US" sz="2400" dirty="0" smtClean="0"/>
              <a:t>	</a:t>
            </a:r>
          </a:p>
          <a:p>
            <a:pPr marL="0" indent="0" algn="just">
              <a:buNone/>
            </a:pPr>
            <a:r>
              <a:rPr lang="en-US" sz="2400" dirty="0"/>
              <a:t>	</a:t>
            </a:r>
            <a:r>
              <a:rPr lang="en-US" sz="2400" dirty="0" smtClean="0"/>
              <a:t>The </a:t>
            </a:r>
            <a:r>
              <a:rPr lang="en-US" sz="2400" b="1" dirty="0"/>
              <a:t>world average is the opposite </a:t>
            </a:r>
            <a:r>
              <a:rPr lang="en-US" sz="2400" dirty="0"/>
              <a:t>— there are more women than men in other parts of the world, due to their </a:t>
            </a:r>
            <a:r>
              <a:rPr lang="en-US" sz="2400" b="1" dirty="0"/>
              <a:t>greater biological strength and resistance to infections,</a:t>
            </a:r>
            <a:r>
              <a:rPr lang="en-US" sz="2400" dirty="0"/>
              <a:t> which provide protection throughout the growing years, up to the menopausal stage. </a:t>
            </a:r>
            <a:endParaRPr lang="en-US" sz="2400" dirty="0" smtClean="0"/>
          </a:p>
          <a:p>
            <a:pPr marL="0" indent="0" algn="just">
              <a:buNone/>
            </a:pPr>
            <a:r>
              <a:rPr lang="en-US" sz="2400" dirty="0"/>
              <a:t>	</a:t>
            </a:r>
            <a:endParaRPr lang="en-US" sz="2400" dirty="0" smtClean="0"/>
          </a:p>
          <a:p>
            <a:pPr marL="0" indent="0" algn="just">
              <a:buNone/>
            </a:pPr>
            <a:r>
              <a:rPr lang="en-US" sz="2400" dirty="0"/>
              <a:t>	</a:t>
            </a:r>
            <a:r>
              <a:rPr lang="en-US" sz="2400" dirty="0" smtClean="0"/>
              <a:t>In </a:t>
            </a:r>
            <a:r>
              <a:rPr lang="en-US" sz="2400" dirty="0"/>
              <a:t>the developed world, this natural phenomenon is further supported by optimal health care. </a:t>
            </a:r>
            <a:r>
              <a:rPr lang="en-US" sz="2400" b="1" dirty="0"/>
              <a:t>The world average is 104 women for every 100 men.</a:t>
            </a:r>
          </a:p>
        </p:txBody>
      </p:sp>
    </p:spTree>
    <p:extLst>
      <p:ext uri="{BB962C8B-B14F-4D97-AF65-F5344CB8AC3E}">
        <p14:creationId xmlns:p14="http://schemas.microsoft.com/office/powerpoint/2010/main" val="3776905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80" y="6858000"/>
            <a:ext cx="10515600" cy="140669"/>
          </a:xfrm>
        </p:spPr>
        <p:txBody>
          <a:bodyPr>
            <a:normAutofit fontScale="90000"/>
          </a:bodyPr>
          <a:lstStyle/>
          <a:p>
            <a:endParaRPr lang="en-US" dirty="0"/>
          </a:p>
        </p:txBody>
      </p:sp>
      <p:sp>
        <p:nvSpPr>
          <p:cNvPr id="3" name="Content Placeholder 2"/>
          <p:cNvSpPr>
            <a:spLocks noGrp="1"/>
          </p:cNvSpPr>
          <p:nvPr>
            <p:ph idx="1"/>
          </p:nvPr>
        </p:nvSpPr>
        <p:spPr>
          <a:xfrm>
            <a:off x="804747" y="1170878"/>
            <a:ext cx="10515600" cy="5296829"/>
          </a:xfrm>
        </p:spPr>
        <p:txBody>
          <a:bodyPr/>
          <a:lstStyle/>
          <a:p>
            <a:pPr marL="0" indent="0">
              <a:buNone/>
            </a:pPr>
            <a:r>
              <a:rPr lang="en-US" dirty="0" smtClean="0"/>
              <a:t>	</a:t>
            </a:r>
            <a:r>
              <a:rPr lang="en-US" sz="2400" dirty="0" smtClean="0"/>
              <a:t>In </a:t>
            </a:r>
            <a:r>
              <a:rPr lang="en-US" sz="2400" dirty="0"/>
              <a:t>Pakistan, </a:t>
            </a:r>
            <a:r>
              <a:rPr lang="en-US" sz="2400" b="1" dirty="0"/>
              <a:t>several factors </a:t>
            </a:r>
            <a:r>
              <a:rPr lang="en-US" sz="2400" dirty="0"/>
              <a:t>may contravene these estimates: </a:t>
            </a:r>
            <a:endParaRPr lang="en-US" sz="2400" dirty="0" smtClean="0"/>
          </a:p>
          <a:p>
            <a:pPr>
              <a:buFont typeface="Wingdings" panose="05000000000000000000" pitchFamily="2" charset="2"/>
              <a:buChar char="§"/>
            </a:pPr>
            <a:r>
              <a:rPr lang="en-US" sz="2400" dirty="0" smtClean="0"/>
              <a:t>during </a:t>
            </a:r>
            <a:r>
              <a:rPr lang="en-US" sz="2400" dirty="0"/>
              <a:t>the last decade, </a:t>
            </a:r>
            <a:r>
              <a:rPr lang="en-US" sz="2400" b="1" dirty="0" smtClean="0"/>
              <a:t>two </a:t>
            </a:r>
            <a:r>
              <a:rPr lang="en-US" sz="2400" b="1" dirty="0"/>
              <a:t>natural calamities</a:t>
            </a:r>
            <a:r>
              <a:rPr lang="en-US" sz="2400" dirty="0"/>
              <a:t>, the earthquake in 2005 and the floods in 2010, affected the entire country, resulting in numerous deaths and high levels of internal migration. </a:t>
            </a:r>
            <a:endParaRPr lang="en-US" sz="2400" dirty="0" smtClean="0"/>
          </a:p>
          <a:p>
            <a:pPr>
              <a:buFont typeface="Wingdings" panose="05000000000000000000" pitchFamily="2" charset="2"/>
              <a:buChar char="§"/>
            </a:pPr>
            <a:r>
              <a:rPr lang="en-US" sz="2400" dirty="0" smtClean="0"/>
              <a:t>Even </a:t>
            </a:r>
            <a:r>
              <a:rPr lang="en-US" sz="2400" dirty="0"/>
              <a:t>under normal circumstances, </a:t>
            </a:r>
            <a:r>
              <a:rPr lang="en-US" sz="2400" b="1" dirty="0"/>
              <a:t>relatively high rural to urban influx </a:t>
            </a:r>
            <a:r>
              <a:rPr lang="en-US" sz="2400" dirty="0"/>
              <a:t>of the population is regularly on-going. </a:t>
            </a:r>
            <a:r>
              <a:rPr lang="en-US" sz="2400" b="1" dirty="0"/>
              <a:t>Migration</a:t>
            </a:r>
            <a:r>
              <a:rPr lang="en-US" sz="2400" dirty="0"/>
              <a:t> of agricultural </a:t>
            </a:r>
            <a:r>
              <a:rPr lang="en-US" sz="2400" dirty="0" err="1"/>
              <a:t>labourers</a:t>
            </a:r>
            <a:r>
              <a:rPr lang="en-US" sz="2400" dirty="0"/>
              <a:t> traditionally occurs at various harvest times</a:t>
            </a:r>
            <a:r>
              <a:rPr lang="en-US" sz="2400" dirty="0" smtClean="0"/>
              <a:t>.</a:t>
            </a:r>
            <a:r>
              <a:rPr lang="en-US" sz="2400" dirty="0"/>
              <a:t> </a:t>
            </a:r>
            <a:endParaRPr lang="en-US" sz="2400" dirty="0" smtClean="0"/>
          </a:p>
          <a:p>
            <a:pPr>
              <a:buFont typeface="Wingdings" panose="05000000000000000000" pitchFamily="2" charset="2"/>
              <a:buChar char="§"/>
            </a:pPr>
            <a:r>
              <a:rPr lang="en-US" sz="2400" dirty="0" smtClean="0"/>
              <a:t>Conducting </a:t>
            </a:r>
            <a:r>
              <a:rPr lang="en-US" sz="2400" dirty="0"/>
              <a:t>surveys is rendered difficult by migration, and also by culture: </a:t>
            </a:r>
            <a:r>
              <a:rPr lang="en-US" sz="2400" b="1" dirty="0"/>
              <a:t>enumerating the precise number of females is problematic</a:t>
            </a:r>
            <a:r>
              <a:rPr lang="en-US" sz="2400" dirty="0"/>
              <a:t>; men are reluctant to provide information about the women in their households</a:t>
            </a:r>
            <a:r>
              <a:rPr lang="en-US" dirty="0"/>
              <a:t>.</a:t>
            </a:r>
          </a:p>
        </p:txBody>
      </p:sp>
    </p:spTree>
    <p:extLst>
      <p:ext uri="{BB962C8B-B14F-4D97-AF65-F5344CB8AC3E}">
        <p14:creationId xmlns:p14="http://schemas.microsoft.com/office/powerpoint/2010/main" val="2281464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839"/>
            <a:ext cx="10515600" cy="593879"/>
          </a:xfrm>
        </p:spPr>
        <p:txBody>
          <a:bodyPr>
            <a:normAutofit fontScale="90000"/>
          </a:bodyPr>
          <a:lstStyle/>
          <a:p>
            <a:r>
              <a:rPr lang="en-US" b="1" dirty="0" smtClean="0"/>
              <a:t>Causes:</a:t>
            </a:r>
            <a:endParaRPr lang="en-US" b="1" dirty="0"/>
          </a:p>
        </p:txBody>
      </p:sp>
      <p:sp>
        <p:nvSpPr>
          <p:cNvPr id="3" name="Content Placeholder 2"/>
          <p:cNvSpPr>
            <a:spLocks noGrp="1"/>
          </p:cNvSpPr>
          <p:nvPr>
            <p:ph idx="1"/>
          </p:nvPr>
        </p:nvSpPr>
        <p:spPr>
          <a:xfrm>
            <a:off x="838200" y="1092820"/>
            <a:ext cx="10515600" cy="5408341"/>
          </a:xfrm>
        </p:spPr>
        <p:txBody>
          <a:bodyPr>
            <a:normAutofit lnSpcReduction="10000"/>
          </a:bodyPr>
          <a:lstStyle/>
          <a:p>
            <a:pPr marL="0" indent="0" algn="just">
              <a:buNone/>
            </a:pPr>
            <a:r>
              <a:rPr lang="en-US" sz="2000" dirty="0" smtClean="0"/>
              <a:t>	</a:t>
            </a:r>
            <a:r>
              <a:rPr lang="en-US" sz="2200" dirty="0" smtClean="0"/>
              <a:t>The </a:t>
            </a:r>
            <a:r>
              <a:rPr lang="en-US" sz="2200" dirty="0"/>
              <a:t>Human Rights Commission of Pakistan official and eminent journalist, I.A. </a:t>
            </a:r>
            <a:r>
              <a:rPr lang="en-US" sz="2200" dirty="0" err="1"/>
              <a:t>Rehman</a:t>
            </a:r>
            <a:r>
              <a:rPr lang="en-US" sz="2200" dirty="0"/>
              <a:t> points out the high demographic impact of female infanticide, </a:t>
            </a:r>
            <a:r>
              <a:rPr lang="en-US" sz="2200" dirty="0" smtClean="0"/>
              <a:t>maternal </a:t>
            </a:r>
            <a:r>
              <a:rPr lang="en-US" sz="2200" dirty="0"/>
              <a:t>mortality, </a:t>
            </a:r>
            <a:r>
              <a:rPr lang="en-US" sz="2200" dirty="0" err="1"/>
              <a:t>honour</a:t>
            </a:r>
            <a:r>
              <a:rPr lang="en-US" sz="2200" dirty="0"/>
              <a:t> killing and death </a:t>
            </a:r>
            <a:r>
              <a:rPr lang="en-US" sz="2200" b="1" dirty="0"/>
              <a:t>resulting from violence against, and abuse of women</a:t>
            </a:r>
            <a:r>
              <a:rPr lang="en-US" sz="2200" dirty="0" smtClean="0"/>
              <a:t>.</a:t>
            </a:r>
          </a:p>
          <a:p>
            <a:pPr marL="0" indent="0" algn="just">
              <a:buNone/>
            </a:pPr>
            <a:r>
              <a:rPr lang="en-US" sz="2200" dirty="0"/>
              <a:t>	</a:t>
            </a:r>
            <a:r>
              <a:rPr lang="en-US" sz="2200" dirty="0" smtClean="0"/>
              <a:t> </a:t>
            </a:r>
            <a:r>
              <a:rPr lang="en-US" sz="2200" dirty="0" err="1"/>
              <a:t>Edhi</a:t>
            </a:r>
            <a:r>
              <a:rPr lang="en-US" sz="2200" dirty="0"/>
              <a:t> and </a:t>
            </a:r>
            <a:r>
              <a:rPr lang="en-US" sz="2200" dirty="0" err="1"/>
              <a:t>Chhipa</a:t>
            </a:r>
            <a:r>
              <a:rPr lang="en-US" sz="2200" dirty="0"/>
              <a:t> voluntary services report that newborn babies are still thrown into garbage dumps — and the majority of them are girl babies. Nor has there has been any reduction of women’s deaths due to violence and abuse, including acid burns, ‘stove bursts’, and </a:t>
            </a:r>
            <a:r>
              <a:rPr lang="en-US" sz="2200" dirty="0" err="1"/>
              <a:t>honour</a:t>
            </a:r>
            <a:r>
              <a:rPr lang="en-US" sz="2200" dirty="0"/>
              <a:t> killing</a:t>
            </a:r>
            <a:r>
              <a:rPr lang="en-US" sz="2200" dirty="0" smtClean="0"/>
              <a:t>.</a:t>
            </a:r>
          </a:p>
          <a:p>
            <a:pPr marL="0" indent="0" algn="just">
              <a:buNone/>
            </a:pPr>
            <a:r>
              <a:rPr lang="en-US" sz="2200" dirty="0" smtClean="0"/>
              <a:t>	Women’s </a:t>
            </a:r>
            <a:r>
              <a:rPr lang="en-US" sz="2200" dirty="0"/>
              <a:t>higher mortality also </a:t>
            </a:r>
            <a:r>
              <a:rPr lang="en-US" sz="2200" b="1" dirty="0"/>
              <a:t>stems from chronic malnutrition, life-long neglect of health, and physically demanding workloads</a:t>
            </a:r>
            <a:r>
              <a:rPr lang="en-US" sz="2200" dirty="0"/>
              <a:t>. </a:t>
            </a:r>
            <a:endParaRPr lang="en-US" sz="2200" dirty="0" smtClean="0"/>
          </a:p>
          <a:p>
            <a:pPr marL="0" indent="0" algn="just">
              <a:buNone/>
            </a:pPr>
            <a:r>
              <a:rPr lang="en-US" sz="2200" dirty="0"/>
              <a:t>	</a:t>
            </a:r>
            <a:r>
              <a:rPr lang="en-US" sz="2200" b="1" dirty="0" smtClean="0"/>
              <a:t>Early </a:t>
            </a:r>
            <a:r>
              <a:rPr lang="en-US" sz="2200" b="1" dirty="0"/>
              <a:t>marriages </a:t>
            </a:r>
            <a:r>
              <a:rPr lang="en-US" sz="2200" dirty="0"/>
              <a:t>— even now the norm in at least 10 per cent of the population — are invariably followed by multiple childbirths to young girls and women who are least prepared, either physically or mentally, to cope with the </a:t>
            </a:r>
            <a:r>
              <a:rPr lang="en-US" sz="2200" dirty="0" err="1"/>
              <a:t>rigours</a:t>
            </a:r>
            <a:r>
              <a:rPr lang="en-US" sz="2200" dirty="0"/>
              <a:t> of child-bearing and child-rearing</a:t>
            </a:r>
            <a:r>
              <a:rPr lang="en-US" sz="2200" dirty="0" smtClean="0"/>
              <a:t>.</a:t>
            </a:r>
          </a:p>
          <a:p>
            <a:pPr marL="0" indent="0" algn="just">
              <a:buNone/>
            </a:pPr>
            <a:r>
              <a:rPr lang="en-US" sz="2200" dirty="0" smtClean="0"/>
              <a:t> 	Despite </a:t>
            </a:r>
            <a:r>
              <a:rPr lang="en-US" sz="2200" dirty="0"/>
              <a:t>a few social safety nets, woefully </a:t>
            </a:r>
            <a:r>
              <a:rPr lang="en-US" sz="2200" b="1" dirty="0"/>
              <a:t>inadequate health policies and </a:t>
            </a:r>
            <a:r>
              <a:rPr lang="en-US" sz="2200" b="1" dirty="0" err="1"/>
              <a:t>programmes</a:t>
            </a:r>
            <a:r>
              <a:rPr lang="en-US" sz="2200" dirty="0"/>
              <a:t>, non-availability of satisfactory health facilities and medical expertise, particularly in rural areas, fail to address the critical immensity of the problem.</a:t>
            </a:r>
          </a:p>
        </p:txBody>
      </p:sp>
    </p:spTree>
    <p:extLst>
      <p:ext uri="{BB962C8B-B14F-4D97-AF65-F5344CB8AC3E}">
        <p14:creationId xmlns:p14="http://schemas.microsoft.com/office/powerpoint/2010/main" val="242145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141" y="6858000"/>
            <a:ext cx="10515600" cy="315099"/>
          </a:xfrm>
        </p:spPr>
        <p:txBody>
          <a:bodyPr>
            <a:normAutofit fontScale="90000"/>
          </a:bodyPr>
          <a:lstStyle/>
          <a:p>
            <a:endParaRPr lang="en-US" dirty="0"/>
          </a:p>
        </p:txBody>
      </p:sp>
      <p:sp>
        <p:nvSpPr>
          <p:cNvPr id="3" name="Content Placeholder 2"/>
          <p:cNvSpPr>
            <a:spLocks noGrp="1"/>
          </p:cNvSpPr>
          <p:nvPr>
            <p:ph idx="1"/>
          </p:nvPr>
        </p:nvSpPr>
        <p:spPr>
          <a:xfrm>
            <a:off x="557560" y="1048215"/>
            <a:ext cx="10995103" cy="5040351"/>
          </a:xfrm>
        </p:spPr>
        <p:txBody>
          <a:bodyPr>
            <a:normAutofit/>
          </a:bodyPr>
          <a:lstStyle/>
          <a:p>
            <a:pPr marL="0" indent="0" algn="just">
              <a:buNone/>
            </a:pPr>
            <a:r>
              <a:rPr lang="en-US" dirty="0" smtClean="0"/>
              <a:t>	</a:t>
            </a:r>
            <a:r>
              <a:rPr lang="en-US" sz="2400" dirty="0" smtClean="0"/>
              <a:t>Like </a:t>
            </a:r>
            <a:r>
              <a:rPr lang="en-US" sz="2400" dirty="0"/>
              <a:t>the vicious poverty cycle, </a:t>
            </a:r>
            <a:r>
              <a:rPr lang="en-US" sz="2400" b="1" dirty="0"/>
              <a:t>Pakistan’s inverse sex ratio is endemic and cyclical</a:t>
            </a:r>
            <a:r>
              <a:rPr lang="en-US" sz="2400" dirty="0"/>
              <a:t>: </a:t>
            </a:r>
            <a:r>
              <a:rPr lang="en-US" sz="2400" b="1" dirty="0"/>
              <a:t>gender inequality, subservience </a:t>
            </a:r>
            <a:r>
              <a:rPr lang="en-US" sz="2400" dirty="0"/>
              <a:t>and </a:t>
            </a:r>
            <a:r>
              <a:rPr lang="en-US" sz="2400" b="1" dirty="0"/>
              <a:t>gender based violence</a:t>
            </a:r>
            <a:r>
              <a:rPr lang="en-US" sz="2400" dirty="0"/>
              <a:t> remain insufficiently addressed by current policies, </a:t>
            </a:r>
            <a:r>
              <a:rPr lang="en-US" sz="2400" dirty="0" err="1"/>
              <a:t>programmes</a:t>
            </a:r>
            <a:r>
              <a:rPr lang="en-US" sz="2400" dirty="0"/>
              <a:t> and legislation. </a:t>
            </a:r>
            <a:endParaRPr lang="en-US" sz="2400" dirty="0" smtClean="0"/>
          </a:p>
          <a:p>
            <a:pPr marL="0" indent="0" algn="just">
              <a:buNone/>
            </a:pPr>
            <a:r>
              <a:rPr lang="en-US" sz="2400" dirty="0"/>
              <a:t>	</a:t>
            </a:r>
            <a:r>
              <a:rPr lang="en-US" sz="2400" b="1" dirty="0" smtClean="0"/>
              <a:t>Education</a:t>
            </a:r>
            <a:r>
              <a:rPr lang="en-US" sz="2400" dirty="0"/>
              <a:t>, which could have helped lift more than 50 per cent women out of poverty, has been criminally denied them, by their families and by inadequate education infrastructure. </a:t>
            </a:r>
            <a:endParaRPr lang="en-US" sz="2400" dirty="0" smtClean="0"/>
          </a:p>
          <a:p>
            <a:pPr marL="0" indent="0" algn="just">
              <a:buNone/>
            </a:pPr>
            <a:r>
              <a:rPr lang="en-US" sz="2400" dirty="0"/>
              <a:t>	</a:t>
            </a:r>
            <a:r>
              <a:rPr lang="en-US" sz="2400" dirty="0" smtClean="0"/>
              <a:t>The </a:t>
            </a:r>
            <a:r>
              <a:rPr lang="en-US" sz="2400" dirty="0"/>
              <a:t>combination negatively impacts women’s empowerment and growth, which again promotes women’s secondary status</a:t>
            </a:r>
            <a:r>
              <a:rPr lang="en-US" sz="2400" dirty="0" smtClean="0"/>
              <a:t>.</a:t>
            </a:r>
          </a:p>
          <a:p>
            <a:pPr marL="0" indent="0" algn="just">
              <a:buNone/>
            </a:pPr>
            <a:r>
              <a:rPr lang="en-US" sz="2400" dirty="0" smtClean="0"/>
              <a:t>	</a:t>
            </a:r>
            <a:r>
              <a:rPr lang="en-US" sz="2400" b="1" dirty="0" smtClean="0"/>
              <a:t>Possible </a:t>
            </a:r>
            <a:r>
              <a:rPr lang="en-US" sz="2400" b="1" dirty="0"/>
              <a:t>repercussions </a:t>
            </a:r>
            <a:r>
              <a:rPr lang="en-US" sz="2400" dirty="0"/>
              <a:t>of this adverse sex ratio include men’s greater recourse to sex workers, and increasing incidence of STDs and HIV/AIDS. </a:t>
            </a:r>
            <a:endParaRPr lang="en-US" sz="2400" dirty="0" smtClean="0"/>
          </a:p>
          <a:p>
            <a:pPr marL="0" indent="0" algn="just">
              <a:buNone/>
            </a:pPr>
            <a:r>
              <a:rPr lang="en-US" sz="2400" dirty="0"/>
              <a:t>	</a:t>
            </a:r>
          </a:p>
        </p:txBody>
      </p:sp>
    </p:spTree>
    <p:extLst>
      <p:ext uri="{BB962C8B-B14F-4D97-AF65-F5344CB8AC3E}">
        <p14:creationId xmlns:p14="http://schemas.microsoft.com/office/powerpoint/2010/main" val="187459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0"/>
            <a:ext cx="10515600" cy="58621"/>
          </a:xfrm>
        </p:spPr>
        <p:txBody>
          <a:bodyPr>
            <a:normAutofit fontScale="90000"/>
          </a:bodyPr>
          <a:lstStyle/>
          <a:p>
            <a:endParaRPr lang="en-US" dirty="0"/>
          </a:p>
        </p:txBody>
      </p:sp>
      <p:sp>
        <p:nvSpPr>
          <p:cNvPr id="3" name="Content Placeholder 2"/>
          <p:cNvSpPr>
            <a:spLocks noGrp="1"/>
          </p:cNvSpPr>
          <p:nvPr>
            <p:ph idx="1"/>
          </p:nvPr>
        </p:nvSpPr>
        <p:spPr>
          <a:xfrm>
            <a:off x="838200" y="1282390"/>
            <a:ext cx="10515600" cy="4894573"/>
          </a:xfrm>
        </p:spPr>
        <p:txBody>
          <a:bodyPr/>
          <a:lstStyle/>
          <a:p>
            <a:pPr marL="0" indent="0" algn="just">
              <a:buNone/>
            </a:pPr>
            <a:r>
              <a:rPr lang="en-US" dirty="0" smtClean="0"/>
              <a:t>	In 63 years, this country has still </a:t>
            </a:r>
            <a:r>
              <a:rPr lang="en-US" b="1" dirty="0" smtClean="0"/>
              <a:t>not been able to establish a decent system for women’s education, health or population planning</a:t>
            </a:r>
            <a:r>
              <a:rPr lang="en-US" dirty="0" smtClean="0"/>
              <a:t>. More than half of Pakistan’s women are uneducated; 76 per cent expectant women are forced to rely on themselves at childbirth, sometimes with the help of traditional midwives, at other times not even that. Inevitably, deaths during pregnancy and delivery are significantly high — facts that probably render that inverse ratio true.</a:t>
            </a:r>
          </a:p>
          <a:p>
            <a:endParaRPr lang="en-US" dirty="0"/>
          </a:p>
        </p:txBody>
      </p:sp>
    </p:spTree>
    <p:extLst>
      <p:ext uri="{BB962C8B-B14F-4D97-AF65-F5344CB8AC3E}">
        <p14:creationId xmlns:p14="http://schemas.microsoft.com/office/powerpoint/2010/main" val="3385623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39" y="6858000"/>
            <a:ext cx="10515600" cy="136680"/>
          </a:xfrm>
        </p:spPr>
        <p:txBody>
          <a:bodyPr>
            <a:normAutofit fontScale="90000"/>
          </a:bodyPr>
          <a:lstStyle/>
          <a:p>
            <a:endParaRPr lang="en-US" dirty="0"/>
          </a:p>
        </p:txBody>
      </p:sp>
      <p:sp>
        <p:nvSpPr>
          <p:cNvPr id="3" name="Content Placeholder 2"/>
          <p:cNvSpPr>
            <a:spLocks noGrp="1"/>
          </p:cNvSpPr>
          <p:nvPr>
            <p:ph idx="1"/>
          </p:nvPr>
        </p:nvSpPr>
        <p:spPr>
          <a:xfrm>
            <a:off x="838200" y="769433"/>
            <a:ext cx="10515600" cy="5407529"/>
          </a:xfrm>
        </p:spPr>
        <p:txBody>
          <a:bodyPr/>
          <a:lstStyle/>
          <a:p>
            <a:pPr marL="0" indent="0" algn="just">
              <a:buNone/>
            </a:pPr>
            <a:r>
              <a:rPr lang="en-US" dirty="0" smtClean="0"/>
              <a:t>	</a:t>
            </a:r>
            <a:r>
              <a:rPr lang="en-US" sz="2400" dirty="0" smtClean="0"/>
              <a:t>However</a:t>
            </a:r>
            <a:r>
              <a:rPr lang="en-US" sz="2400" dirty="0"/>
              <a:t>, </a:t>
            </a:r>
            <a:r>
              <a:rPr lang="en-US" sz="2400" dirty="0" smtClean="0"/>
              <a:t>it has been admitted </a:t>
            </a:r>
            <a:r>
              <a:rPr lang="en-US" sz="2400" dirty="0"/>
              <a:t>that these figures are </a:t>
            </a:r>
            <a:r>
              <a:rPr lang="en-US" sz="2400" dirty="0" smtClean="0"/>
              <a:t>just estimates</a:t>
            </a:r>
            <a:r>
              <a:rPr lang="en-US" sz="2400" dirty="0"/>
              <a:t>. Perhaps the truth will only emerge in the forthcoming census: the last one, due in 1991, was postponed to 1998, due to unrest. </a:t>
            </a:r>
            <a:r>
              <a:rPr lang="en-US" sz="2400" dirty="0" smtClean="0"/>
              <a:t>The </a:t>
            </a:r>
            <a:r>
              <a:rPr lang="en-US" sz="2400" dirty="0"/>
              <a:t>census truth may reveal that the ratio of men to women lies somewhere in between 102 men per 100 women, and 111 men per 100 women, a statistic which is still cause for serious concern.</a:t>
            </a:r>
          </a:p>
          <a:p>
            <a:pPr marL="0" indent="0" algn="just">
              <a:buNone/>
            </a:pPr>
            <a:r>
              <a:rPr lang="en-US" sz="2400" dirty="0" smtClean="0"/>
              <a:t>	</a:t>
            </a:r>
          </a:p>
          <a:p>
            <a:pPr marL="0" indent="0" algn="just">
              <a:buNone/>
            </a:pPr>
            <a:r>
              <a:rPr lang="en-US" sz="2400" dirty="0"/>
              <a:t>	</a:t>
            </a:r>
            <a:r>
              <a:rPr lang="en-US" sz="2400" dirty="0" smtClean="0"/>
              <a:t>Distressingly</a:t>
            </a:r>
            <a:r>
              <a:rPr lang="en-US" sz="2400" dirty="0"/>
              <a:t>, </a:t>
            </a:r>
            <a:r>
              <a:rPr lang="en-US" sz="2400" b="1" dirty="0"/>
              <a:t>women have suffered greater systematic neglect and decimation</a:t>
            </a:r>
            <a:r>
              <a:rPr lang="en-US" sz="2400" dirty="0"/>
              <a:t>: the consequences to society are likely to be worse. </a:t>
            </a:r>
            <a:endParaRPr lang="en-US" sz="2400" dirty="0" smtClean="0"/>
          </a:p>
          <a:p>
            <a:pPr marL="0" indent="0" algn="just">
              <a:buNone/>
            </a:pPr>
            <a:r>
              <a:rPr lang="en-US" sz="2400" dirty="0"/>
              <a:t>	</a:t>
            </a:r>
            <a:r>
              <a:rPr lang="en-US" sz="2400" dirty="0" smtClean="0"/>
              <a:t>The </a:t>
            </a:r>
            <a:r>
              <a:rPr lang="en-US" sz="2400" dirty="0"/>
              <a:t>public and the powers-that-be are together responsible for this harsh violation of women and their human rights. Can they accept this challenge, and work to rectify it?</a:t>
            </a:r>
          </a:p>
          <a:p>
            <a:endParaRPr lang="en-US" dirty="0"/>
          </a:p>
        </p:txBody>
      </p:sp>
    </p:spTree>
    <p:extLst>
      <p:ext uri="{BB962C8B-B14F-4D97-AF65-F5344CB8AC3E}">
        <p14:creationId xmlns:p14="http://schemas.microsoft.com/office/powerpoint/2010/main" val="2870467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a:t>
            </a:r>
            <a:endParaRPr lang="en-US" b="1" dirty="0"/>
          </a:p>
        </p:txBody>
      </p:sp>
      <p:sp>
        <p:nvSpPr>
          <p:cNvPr id="3" name="Content Placeholder 2"/>
          <p:cNvSpPr>
            <a:spLocks noGrp="1"/>
          </p:cNvSpPr>
          <p:nvPr>
            <p:ph idx="1"/>
          </p:nvPr>
        </p:nvSpPr>
        <p:spPr>
          <a:xfrm>
            <a:off x="838200" y="1690688"/>
            <a:ext cx="10515600" cy="4486275"/>
          </a:xfrm>
        </p:spPr>
        <p:txBody>
          <a:bodyPr/>
          <a:lstStyle/>
          <a:p>
            <a:pPr marL="0" indent="0">
              <a:buNone/>
            </a:pPr>
            <a:endParaRPr lang="en-US" dirty="0" smtClean="0">
              <a:hlinkClick r:id="rId2"/>
            </a:endParaRPr>
          </a:p>
          <a:p>
            <a:pPr marL="0" indent="0">
              <a:buNone/>
            </a:pPr>
            <a:endParaRPr lang="en-US" dirty="0"/>
          </a:p>
          <a:p>
            <a:pPr marL="0" indent="0">
              <a:buNone/>
            </a:pPr>
            <a:r>
              <a:rPr lang="en-US" dirty="0" smtClean="0"/>
              <a:t>DAWN. (2011). Gender Imbalance: Pakistan’s “Missing Women”.	Retrieved April 26, 2020, from</a:t>
            </a:r>
          </a:p>
          <a:p>
            <a:pPr marL="0" indent="0">
              <a:buNone/>
            </a:pPr>
            <a:r>
              <a:rPr lang="en-US" u="sng" dirty="0">
                <a:hlinkClick r:id="rId2"/>
              </a:rPr>
              <a:t>	</a:t>
            </a:r>
            <a:r>
              <a:rPr lang="en-US" dirty="0" smtClean="0">
                <a:hlinkClick r:id="rId2"/>
              </a:rPr>
              <a:t>https</a:t>
            </a:r>
            <a:r>
              <a:rPr lang="en-US" dirty="0">
                <a:hlinkClick r:id="rId2"/>
              </a:rPr>
              <a:t>://</a:t>
            </a:r>
            <a:r>
              <a:rPr lang="en-US" dirty="0" smtClean="0">
                <a:hlinkClick r:id="rId2"/>
              </a:rPr>
              <a:t>www.dawn.com/news/641175/gender-imbalance	</a:t>
            </a:r>
            <a:r>
              <a:rPr lang="en-US" dirty="0" err="1" smtClean="0">
                <a:hlinkClick r:id="rId2"/>
              </a:rPr>
              <a:t>pakistans</a:t>
            </a:r>
            <a:r>
              <a:rPr lang="en-US" dirty="0" smtClean="0">
                <a:hlinkClick r:id="rId2"/>
              </a:rPr>
              <a:t>-missing-women</a:t>
            </a: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926265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TotalTime>
  <Words>19</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Maternal Mortality   &amp; Infant Mortality (Missing Women Fetus) in Pakistan</vt:lpstr>
      <vt:lpstr>PowerPoint Presentation</vt:lpstr>
      <vt:lpstr>PowerPoint Presentation</vt:lpstr>
      <vt:lpstr>PowerPoint Presentation</vt:lpstr>
      <vt:lpstr>Causes:</vt:lpstr>
      <vt:lpstr>PowerPoint Presentation</vt:lpstr>
      <vt:lpstr>PowerPoint Presentation</vt:lpstr>
      <vt:lpstr>PowerPoint Presentation</vt:lpstr>
      <vt:lpstr>Source:</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Abdul Rehman</cp:lastModifiedBy>
  <cp:revision>17</cp:revision>
  <dcterms:created xsi:type="dcterms:W3CDTF">2020-04-25T20:43:18Z</dcterms:created>
  <dcterms:modified xsi:type="dcterms:W3CDTF">2020-04-26T16:43:46Z</dcterms:modified>
</cp:coreProperties>
</file>